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61" r:id="rId3"/>
    <p:sldId id="336" r:id="rId4"/>
    <p:sldId id="342" r:id="rId5"/>
    <p:sldId id="337" r:id="rId6"/>
    <p:sldId id="338" r:id="rId7"/>
    <p:sldId id="343" r:id="rId8"/>
    <p:sldId id="345" r:id="rId9"/>
    <p:sldId id="373" r:id="rId10"/>
    <p:sldId id="374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kka Mäki" userId="d0e68b1c-0ba5-4dbe-a8a1-fb950a7fcab1" providerId="ADAL" clId="{6EA3223C-AE22-47DF-8C2F-4A5C9F5FD742}"/>
    <pc:docChg chg="modSld">
      <pc:chgData name="Jukka Mäki" userId="d0e68b1c-0ba5-4dbe-a8a1-fb950a7fcab1" providerId="ADAL" clId="{6EA3223C-AE22-47DF-8C2F-4A5C9F5FD742}" dt="2026-06-01T09:36:24.483" v="23" actId="20577"/>
      <pc:docMkLst>
        <pc:docMk/>
      </pc:docMkLst>
      <pc:sldChg chg="modSp mod">
        <pc:chgData name="Jukka Mäki" userId="d0e68b1c-0ba5-4dbe-a8a1-fb950a7fcab1" providerId="ADAL" clId="{6EA3223C-AE22-47DF-8C2F-4A5C9F5FD742}" dt="2026-06-01T09:36:24.483" v="23" actId="20577"/>
        <pc:sldMkLst>
          <pc:docMk/>
          <pc:sldMk cId="2854707024" sldId="261"/>
        </pc:sldMkLst>
        <pc:spChg chg="mod">
          <ac:chgData name="Jukka Mäki" userId="d0e68b1c-0ba5-4dbe-a8a1-fb950a7fcab1" providerId="ADAL" clId="{6EA3223C-AE22-47DF-8C2F-4A5C9F5FD742}" dt="2026-06-01T09:36:24.483" v="23" actId="20577"/>
          <ac:spMkLst>
            <pc:docMk/>
            <pc:sldMk cId="2854707024" sldId="261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83847-7965-4BA8-9574-D2E3F6C8F0CA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9AAF-368D-48CB-A991-05123A0C7AD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712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tars-eureka.eu/sites/default/files/Eurostars%20Guidelines%20for%20Applicants%20Version%205.0%20-%20July%202019%20-%20FINAL_0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8F17-3258-43DE-8F89-FD02893C857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65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SMEs with a headcount of 100 FTE employees or fewer must: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at least 5.0 FTEs dedicated to R&amp;D activities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dedicate at least 10.00% of their FTE to R&amp;D activities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dedicate at least 10.00% of their turnover to R&amp;D activities.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SMEs with a headcount of more than 100 FTE employees: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at least 10.0 FTEs dedicated to R&amp;D activities 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dedicate at least 10.00% of their FTE to R&amp;D activities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dedicate at least 10.00% of their turnover to R&amp;D activities.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and all other eligibility criteria are described in detail in the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Guidelines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C8F17-3258-43DE-8F89-FD02893C857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77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F481-39BB-6F2E-A499-7731532C5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7FBE4-2619-D6DC-5E60-F51CD55A7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EC0BC-F702-D847-9311-4CC06F45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51BDA-F4F6-F2B0-AF04-05DB6BBB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BE7C-5285-AA5F-CF8B-1FE40619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52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44BF-EAAE-AAE2-F270-2806895C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9278D-37AE-DB99-BC3F-3B63D486C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3DDF-9526-1AD8-538B-694F991F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B6A3-103C-5272-B340-9F57162A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BED07-AFA0-C8BC-830D-733356C6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3184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526E1-BE02-027E-3FFD-415F26CC6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EE946-65D0-4E62-1CCB-8FA214C5E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517AB-7D68-701F-FBB6-7B143CEB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09A1-11C7-2FFD-2CCF-0B283BE3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0E6F8-F320-1B04-A55C-78664490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663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F Title with Full 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08" y="2100084"/>
            <a:ext cx="5279731" cy="1600200"/>
          </a:xfrm>
        </p:spPr>
        <p:txBody>
          <a:bodyPr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708" y="3957816"/>
            <a:ext cx="5310876" cy="22452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626708" y="435595"/>
            <a:ext cx="1513847" cy="62397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F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94E3-637A-4AAE-B337-1C98BED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63689-53BF-4D2A-AAD4-F1D7718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4EEC-2883-43E3-8755-D6870F4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CCCE-40C4-4E44-9E8A-4318253FB6AC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840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Title with Full 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08" y="2100084"/>
            <a:ext cx="5279731" cy="1600200"/>
          </a:xfrm>
        </p:spPr>
        <p:txBody>
          <a:bodyPr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708" y="3957816"/>
            <a:ext cx="5310876" cy="22452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626708" y="435595"/>
            <a:ext cx="1513847" cy="62397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F Title Blu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1212-0C71-4614-94A6-E9EAB4340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07054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BA1CC-927F-42D5-A74D-74F2044B56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672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D4303-35CA-450A-BF76-21E73D52E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09" y="434799"/>
            <a:ext cx="1508647" cy="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3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F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1120139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DB4-B169-4811-B365-D796A545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39FF-35EA-4C57-B869-2075E687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77D70-C82D-4833-9745-ACCED838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57ACC8-8468-4294-A2A5-4F162ADCE377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7668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F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306E-34B0-4724-9FA3-8AA01536A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869B-BDDC-4295-8442-9DDD5EFE2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825625"/>
            <a:ext cx="55149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A6CE-4909-45DE-923A-39B28B5F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149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4660-7CAA-473C-ACEB-F020455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23F2-EC1B-4D11-A19E-75B5DD83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EF327-87F2-4395-A01B-FDDDA3BA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A812F-B1AD-43E6-B5FC-B4D1E79CE90A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548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517" y="2510632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17265" y="0"/>
            <a:ext cx="6074735" cy="6189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12811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9776" y="555585"/>
            <a:ext cx="5382228" cy="1018575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9777" y="1574160"/>
            <a:ext cx="5382228" cy="923038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777" y="2497197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63142" cy="6201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6315315" y="6169085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1299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53B8-CEBC-51E8-6041-A08AD767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0F79E-1DEE-88BA-ED91-5B139195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A0129-5C1A-BFE2-A87B-5558A384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594F0-3AA8-2F3B-AB67-918299B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A74FB-8D9F-C6E9-7066-01082744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05205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F Text + 4 Image Mosa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1"/>
            <a:ext cx="3997677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37235BE-FC83-46EE-9EB3-8DAA9E213CD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194323" y="3126125"/>
            <a:ext cx="3997677" cy="30508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205515B-679D-41B5-A429-BBB957E7A78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0102093" y="1"/>
            <a:ext cx="2089907" cy="3128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53E46F-A8A7-4C0F-9D4F-51934AA9F2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12833" y="3128631"/>
            <a:ext cx="2089907" cy="3048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8417162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4EB10C-B346-4720-A089-D387F941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E7ED7-D780-4FCF-AF7E-430144B13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37327"/>
            <a:ext cx="11201399" cy="1325563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5FEC-5967-4AED-88BF-EFF04B47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AA5C-37EA-4535-937F-AE38B2B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4E6EB-2E71-43F3-A629-8BFABB8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F9B117-7EF5-4677-9C7F-D18C402A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85B199-DB2C-4BF5-BD6A-0AD7531560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0611417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World Map with Fin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937B65-7F2A-4ADE-9EEE-EABC81F52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0" y="81664"/>
            <a:ext cx="11471795" cy="6133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287" y="701541"/>
            <a:ext cx="5382228" cy="10532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045368"/>
            <a:ext cx="5382228" cy="4144295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89110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F Finl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FF6E6-899B-4597-AEB0-E40070F4F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452" y="541504"/>
            <a:ext cx="2587225" cy="5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6270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869A-B68D-4A1A-A3F8-F45AD778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pPr/>
              <a:t>1.6.2026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5B8B-41B7-454C-9864-057AC40E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D6AB-C47F-4578-82E7-CA66E47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8E7DDB80-284A-4FFF-80C7-3E96AD55E23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Insert video/media by clicking icon</a:t>
            </a:r>
            <a:endParaRPr lang="en-US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32137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94E3-637A-4AAE-B337-1C98BED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65E1-DB82-40CA-A1D3-A69BC475BA6E}" type="datetimeFigureOut">
              <a:rPr lang="fi-FI" smtClean="0"/>
              <a:t>1.6.2026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63689-53BF-4D2A-AAD4-F1D7718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4EEC-2883-43E3-8755-D6870F4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CCCE-40C4-4E44-9E8A-4318253FB6AC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80093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F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C0768-4D08-4E53-BD90-2A9515DAA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6" y="432134"/>
            <a:ext cx="1384064" cy="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593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18907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+ Conta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3B59-958D-4DB8-B462-2146F23C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2103437"/>
            <a:ext cx="10416539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5100D-3775-4CC0-933D-691D032F0B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4" y="434799"/>
            <a:ext cx="1508647" cy="6424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E6D42D-DCA6-4859-8367-56D450A27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0160" y="3838751"/>
            <a:ext cx="6464808" cy="2584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99766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27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01AF-06F9-811A-386C-026E5103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8F6B9-8A0F-DC52-ABB2-6FCECA9F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F07D0-D7E6-CECE-F988-87F5FC0A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35D88-5C67-A4A8-6CED-8A735443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1F81-C024-331B-0E11-F1363339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9155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3263" y="6389567"/>
            <a:ext cx="228695" cy="22570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257236" y="366186"/>
            <a:ext cx="9018209" cy="9038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8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3263" y="6389567"/>
            <a:ext cx="228695" cy="22570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4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38C080AE-66C8-8249-B90B-B6D109566B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257236" y="154160"/>
            <a:ext cx="9018209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Edit Title Style Model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638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EUR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m\Pictures\EUREKA_template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4"/>
            <a:ext cx="12192000" cy="68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21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018209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4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C287-84E7-E834-687A-18AD2FEC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DE953-5126-8240-57F9-F53F4FDD1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728C4-C2CC-6265-C14F-30F8E3DF2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BD24E-701B-9EDA-9B10-49A1F50E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DE42-9A7A-E3FB-E362-46D03F17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91D1D-71A2-D2DD-8D85-89298991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1127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F8D8-AC54-AC1A-FA91-9D1E0DA2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8BC4-397A-7C5C-3B3C-8C98B444B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7EE0B-3962-C6B9-EBE0-D74A9AF69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80A43-99D5-F7B7-7FB8-F855C1E57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F05E6-0CD1-2117-AF4C-A7ED2AFF5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F129A-87EF-3FC3-E74B-486D3F54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DA129-0933-1C4A-CA38-0DEFF401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18058-4DD9-E754-E19C-FB6DB1CE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144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0182-A76D-DEEB-2EA6-18A4E5DF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AD573-AF4F-A816-BC78-7C8A3E5D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C951C-EFA8-7F9C-612E-2A08E121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56AE2-A323-77A3-E499-64585F2F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157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EDAB1-1B86-805E-2026-AF990E2B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A2BA2-BBD9-26BC-DCF8-7B6186B6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FCDE6-0169-16EC-1F29-BC5DF919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268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B71C-0920-FEE1-8A1D-E0DB5554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3FF11-CEFC-6D99-D604-D918383F3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3918C-8B8C-F2CD-117F-31F42FC9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3178F-775D-8494-4994-E61D8157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292F-0DA0-D519-555C-5AA9518B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77CD1-B77E-A7F5-C532-42ADD98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931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1A11-B72A-5839-F407-75DA0297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9C2F0-A07A-3BE9-0C1A-4264A31B9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7D88E-3828-F2E0-8E80-F1E971AEF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BD7CA-7490-BF40-184F-C3037DDE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60858-1912-7870-F54E-504B6013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1AB95-22F2-FE9E-DD51-F22D2BCA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913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AAFEA-EADD-1F9F-FA09-92FFFE40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0E49A-423A-5AEC-E896-C447E8B8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A8D40-FFCB-8E77-09B7-9A9C600B6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729230-DAD2-4FFA-85C7-0C9FC1BF2041}" type="datetimeFigureOut">
              <a:rPr lang="en-FI" smtClean="0"/>
              <a:t>06/01/2026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1176D-F4BF-B34F-C440-0C21FE230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6AE0-5F43-AA14-024B-6CB2F31EA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0CC701-4529-4369-ABF9-5162293D742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87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79B77-01E8-4551-8537-64358CB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201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B3C2-2514-49B1-8E70-2C895FDC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825625"/>
            <a:ext cx="1118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B737-5E1C-4689-972B-798DC4282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1428" y="6355548"/>
            <a:ext cx="2533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65E1-DB82-40CA-A1D3-A69BC475BA6E}" type="datetimeFigureOut">
              <a:rPr lang="fi-FI" smtClean="0"/>
              <a:pPr/>
              <a:t>1.6.2026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B1EA-A315-434C-A852-7591FEA6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8953" y="63555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F770-DB2D-422D-B973-C476D754E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677" y="6355548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4ACF3F-8258-4B2F-B1AC-C6BB07A5E39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6350963"/>
            <a:ext cx="762001" cy="3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urekanetwork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eka-xecs.com/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www.eurogia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ea3.org/" TargetMode="External"/><Relationship Id="rId5" Type="http://schemas.openxmlformats.org/officeDocument/2006/relationships/hyperlink" Target="http://www.smarteureka.com/" TargetMode="External"/><Relationship Id="rId4" Type="http://schemas.openxmlformats.org/officeDocument/2006/relationships/hyperlink" Target="http://www.celticnext.e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1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" y="223638"/>
            <a:ext cx="12192000" cy="6857999"/>
          </a:xfrm>
        </p:spPr>
      </p:pic>
      <p:sp>
        <p:nvSpPr>
          <p:cNvPr id="11" name="Kuvan paikkamerkki 6"/>
          <p:cNvSpPr>
            <a:spLocks noGrp="1"/>
          </p:cNvSpPr>
          <p:nvPr>
            <p:ph type="pic" sz="quarter" idx="10"/>
          </p:nvPr>
        </p:nvSpPr>
        <p:spPr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2831637" y="3790953"/>
            <a:ext cx="9144000" cy="23876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4400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611791" y="2311407"/>
            <a:ext cx="10941899" cy="1600200"/>
          </a:xfrm>
          <a:noFill/>
        </p:spPr>
        <p:txBody>
          <a:bodyPr/>
          <a:lstStyle/>
          <a:p>
            <a:pPr algn="r"/>
            <a:br>
              <a:rPr lang="fi-FI" sz="4000" b="0" dirty="0"/>
            </a:br>
            <a:r>
              <a:rPr lang="fi-F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landica" panose="00000500000000000000" pitchFamily="2" charset="0"/>
              </a:rPr>
              <a:t>EUREKA </a:t>
            </a:r>
            <a:br>
              <a:rPr lang="fi-F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half" idx="2"/>
          </p:nvPr>
        </p:nvSpPr>
        <p:spPr>
          <a:xfrm>
            <a:off x="611791" y="5163447"/>
            <a:ext cx="6717429" cy="1243209"/>
          </a:xfrm>
        </p:spPr>
        <p:txBody>
          <a:bodyPr>
            <a:normAutofit/>
          </a:bodyPr>
          <a:lstStyle/>
          <a:p>
            <a:r>
              <a:rPr lang="en-F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landica" panose="00000500000000000000" pitchFamily="2" charset="0"/>
              </a:rPr>
              <a:t>1.6.2026</a:t>
            </a:r>
          </a:p>
          <a:p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landica" panose="00000500000000000000" pitchFamily="2" charset="0"/>
              </a:rPr>
              <a:t>Jukka Mäki</a:t>
            </a:r>
            <a:endParaRPr lang="en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landica" panose="00000500000000000000" pitchFamily="2" charset="0"/>
            </a:endParaRPr>
          </a:p>
          <a:p>
            <a:r>
              <a:rPr lang="en-F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landica" panose="00000500000000000000" pitchFamily="2" charset="0"/>
              </a:rPr>
              <a:t>Funding Services, Business Finland</a:t>
            </a:r>
            <a:endParaRPr lang="fi-F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landic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0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/>
          </p:cNvSpPr>
          <p:nvPr/>
        </p:nvSpPr>
        <p:spPr>
          <a:xfrm>
            <a:off x="785191" y="1552448"/>
            <a:ext cx="10429292" cy="381388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91D12E"/>
              </a:buClr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</a:rPr>
              <a:t>Intergovernmental collaboration platform that is 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</a:rPr>
              <a:t>separate from the EU Framework Programme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</a:rPr>
              <a:t>Extensive network with European roots; today around 45 </a:t>
            </a:r>
            <a:r>
              <a:rPr lang="en-GB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participating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</a:rPr>
              <a:t>countries globally and the EU (e.g., KR,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</a:rPr>
              <a:t> CA, </a:t>
            </a:r>
            <a:r>
              <a:rPr lang="en-GB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ZA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</a:rPr>
              <a:t>Focus on industrial and business applications, </a:t>
            </a:r>
            <a:r>
              <a:rPr lang="en-GB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“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</a:rPr>
              <a:t>bottom-up”</a:t>
            </a: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r>
              <a:rPr lang="en-GB" u="sng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Flexible configurations of countries</a:t>
            </a:r>
            <a:r>
              <a:rPr lang="en-GB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 participating in each specific call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Finlandica" panose="00000500000000000000" pitchFamily="2" charset="0"/>
                <a:cs typeface="Arial" panose="020B0604020202020204" pitchFamily="34" charset="0"/>
                <a:hlinkClick r:id="rId2"/>
              </a:rPr>
              <a:t>www.eurekanetwork.org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Finlandica" panose="00000500000000000000" pitchFamily="2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32" marR="0" lvl="1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189" marR="0" lvl="1" indent="-45718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1D12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504826" y="1"/>
            <a:ext cx="11201399" cy="1325563"/>
          </a:xfrm>
        </p:spPr>
        <p:txBody>
          <a:bodyPr>
            <a:normAutofit/>
          </a:bodyPr>
          <a:lstStyle/>
          <a:p>
            <a:r>
              <a:rPr lang="fi-FI" sz="4800" b="1" dirty="0" err="1">
                <a:solidFill>
                  <a:srgbClr val="3C3870"/>
                </a:solidFill>
                <a:latin typeface="Finlandica" panose="00000500000000000000" pitchFamily="2" charset="0"/>
              </a:rPr>
              <a:t>What</a:t>
            </a:r>
            <a:r>
              <a:rPr lang="fi-FI" sz="4800" b="1" dirty="0">
                <a:solidFill>
                  <a:srgbClr val="3C3870"/>
                </a:solidFill>
                <a:latin typeface="Finlandica" panose="00000500000000000000" pitchFamily="2" charset="0"/>
              </a:rPr>
              <a:t> is Eureka?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73" y="13939"/>
            <a:ext cx="4165600" cy="14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7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2582" y="101599"/>
            <a:ext cx="11303339" cy="1330037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3C3870"/>
                </a:solidFill>
                <a:latin typeface="Finlandica" panose="00000500000000000000" pitchFamily="2" charset="0"/>
              </a:rPr>
              <a:t>Eureka Instruments in </a:t>
            </a:r>
            <a:r>
              <a:rPr lang="fi-FI" dirty="0" err="1">
                <a:solidFill>
                  <a:srgbClr val="3C3870"/>
                </a:solidFill>
                <a:latin typeface="Finlandica" panose="00000500000000000000" pitchFamily="2" charset="0"/>
              </a:rPr>
              <a:t>the</a:t>
            </a:r>
            <a:r>
              <a:rPr lang="fi-FI" dirty="0">
                <a:solidFill>
                  <a:srgbClr val="3C3870"/>
                </a:solidFill>
                <a:latin typeface="Finlandica" panose="00000500000000000000" pitchFamily="2" charset="0"/>
              </a:rPr>
              <a:t> European </a:t>
            </a:r>
            <a:r>
              <a:rPr lang="fi-FI" dirty="0" err="1">
                <a:solidFill>
                  <a:srgbClr val="3C3870"/>
                </a:solidFill>
                <a:latin typeface="Finlandica" panose="00000500000000000000" pitchFamily="2" charset="0"/>
              </a:rPr>
              <a:t>Landscape</a:t>
            </a:r>
            <a:br>
              <a:rPr lang="fi-FI" dirty="0">
                <a:solidFill>
                  <a:srgbClr val="3C3870"/>
                </a:solidFill>
                <a:latin typeface="Finlandica" panose="00000500000000000000" pitchFamily="2" charset="0"/>
              </a:rPr>
            </a:br>
            <a:endParaRPr lang="fi-FI" sz="4000" b="1" dirty="0">
              <a:solidFill>
                <a:srgbClr val="3C3870"/>
              </a:solidFill>
              <a:latin typeface="Finlandica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90" y="820304"/>
            <a:ext cx="9448801" cy="531495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232" y="2686669"/>
            <a:ext cx="914198" cy="6350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02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 txBox="1">
            <a:spLocks/>
          </p:cNvSpPr>
          <p:nvPr/>
        </p:nvSpPr>
        <p:spPr>
          <a:xfrm>
            <a:off x="504826" y="1"/>
            <a:ext cx="11201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C3870"/>
                </a:solidFill>
                <a:latin typeface="Finlandica" panose="00000500000000000000" pitchFamily="2" charset="0"/>
              </a:rPr>
              <a:t>EUREKA</a:t>
            </a:r>
            <a:r>
              <a:rPr lang="en-US" dirty="0">
                <a:solidFill>
                  <a:srgbClr val="3C3870"/>
                </a:solidFill>
                <a:latin typeface="Finlandica" panose="00000500000000000000" pitchFamily="2" charset="0"/>
              </a:rPr>
              <a:t> </a:t>
            </a:r>
            <a:r>
              <a:rPr lang="en-GB" sz="4000" b="1" dirty="0">
                <a:solidFill>
                  <a:srgbClr val="3C3870"/>
                </a:solidFill>
                <a:latin typeface="Finlandica" panose="00000500000000000000" pitchFamily="2" charset="0"/>
              </a:rPr>
              <a:t>Instruments and Business Finland Funding Services</a:t>
            </a:r>
            <a:endParaRPr lang="fi-FI" sz="4000" b="1" dirty="0">
              <a:solidFill>
                <a:srgbClr val="3C3870"/>
              </a:solidFill>
              <a:latin typeface="Finlandica" panose="00000500000000000000" pitchFamily="2" charset="0"/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122075" y="1417694"/>
            <a:ext cx="10429292" cy="403060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91D12E"/>
              </a:buClr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endParaRPr lang="en-GB" sz="800" b="1" dirty="0">
              <a:solidFill>
                <a:srgbClr val="3C3870"/>
              </a:solidFill>
              <a:latin typeface="Finlandica" panose="00000500000000000000" pitchFamily="2" charset="0"/>
              <a:cs typeface="Arial" panose="020B0604020202020204" pitchFamily="34" charset="0"/>
            </a:endParaRP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EUREKA Clusters Program – funding and project management support for collaborative R&amp;D performed jointly by international value chains and consortia</a:t>
            </a: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endParaRPr lang="en-GB" sz="800" dirty="0">
              <a:solidFill>
                <a:srgbClr val="3C3870"/>
              </a:solidFill>
              <a:latin typeface="Finlandica" panose="00000500000000000000" pitchFamily="2" charset="0"/>
              <a:cs typeface="Arial" panose="020B0604020202020204" pitchFamily="34" charset="0"/>
            </a:endParaRP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err="1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Eurostars</a:t>
            </a:r>
            <a:r>
              <a:rPr lang="en-GB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 Program –  funding for international R&amp;D collaboration of innovative SME’s</a:t>
            </a:r>
          </a:p>
          <a:p>
            <a:pPr marL="457200" lvl="1" indent="0">
              <a:buClr>
                <a:srgbClr val="002EA2"/>
              </a:buClr>
              <a:buNone/>
              <a:defRPr/>
            </a:pPr>
            <a:endParaRPr lang="en-GB" sz="800" dirty="0">
              <a:solidFill>
                <a:schemeClr val="bg2">
                  <a:lumMod val="75000"/>
                </a:schemeClr>
              </a:solidFill>
              <a:latin typeface="Finlandica" panose="00000500000000000000" pitchFamily="2" charset="0"/>
              <a:cs typeface="Arial" panose="020B0604020202020204" pitchFamily="34" charset="0"/>
            </a:endParaRP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err="1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Globalstars</a:t>
            </a:r>
            <a:r>
              <a:rPr lang="en-GB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 – platform for global collaborations (bi- and multilateral calls outside Europe)</a:t>
            </a: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endParaRPr lang="en-GB" sz="800" dirty="0">
              <a:solidFill>
                <a:srgbClr val="3C3870"/>
              </a:solidFill>
              <a:latin typeface="Finlandica" panose="00000500000000000000" pitchFamily="2" charset="0"/>
              <a:cs typeface="Arial" panose="020B0604020202020204" pitchFamily="34" charset="0"/>
            </a:endParaRP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3C3870"/>
                </a:solidFill>
                <a:latin typeface="Finlandica" panose="00000500000000000000" pitchFamily="2" charset="0"/>
                <a:cs typeface="Arial" panose="020B0604020202020204" pitchFamily="34" charset="0"/>
              </a:rPr>
              <a:t>Network projects – support for free-form bottom-up collaborative projects</a:t>
            </a: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endParaRPr lang="en-GB" b="1" dirty="0">
              <a:solidFill>
                <a:schemeClr val="bg2">
                  <a:lumMod val="75000"/>
                </a:schemeClr>
              </a:solidFill>
              <a:latin typeface="Finlandica" panose="00000500000000000000" pitchFamily="2" charset="0"/>
              <a:cs typeface="Arial" panose="020B0604020202020204" pitchFamily="34" charset="0"/>
            </a:endParaRPr>
          </a:p>
          <a:p>
            <a:pPr lvl="1">
              <a:buClr>
                <a:srgbClr val="002EA2"/>
              </a:buClr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srgbClr val="3C3870"/>
              </a:solidFill>
              <a:latin typeface="Finlandica" panose="00000500000000000000" pitchFamily="2" charset="0"/>
              <a:cs typeface="Arial" panose="020B0604020202020204" pitchFamily="34" charset="0"/>
            </a:endParaRPr>
          </a:p>
          <a:p>
            <a:pPr marL="742932" lvl="1" indent="-285744" defTabSz="457189">
              <a:buFont typeface="Wingdings" panose="05000000000000000000" pitchFamily="2" charset="2"/>
              <a:buChar char="§"/>
              <a:defRPr/>
            </a:pPr>
            <a:endParaRPr lang="fi-FI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-457189" defTabSz="457189">
              <a:buClr>
                <a:srgbClr val="91D12E"/>
              </a:buClr>
              <a:buFont typeface="Wingdings" panose="05000000000000000000" pitchFamily="2" charset="2"/>
              <a:buChar char="§"/>
              <a:defRPr/>
            </a:pPr>
            <a:endParaRPr lang="fi-FI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8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554522" y="1"/>
            <a:ext cx="11201399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C3870"/>
                </a:solidFill>
                <a:latin typeface="Finlandica" panose="00000500000000000000" pitchFamily="2" charset="0"/>
              </a:rPr>
              <a:t>Eureka </a:t>
            </a:r>
            <a:r>
              <a:rPr lang="fi-FI" sz="4000" b="1" dirty="0" err="1">
                <a:solidFill>
                  <a:srgbClr val="3C3870"/>
                </a:solidFill>
                <a:latin typeface="Finlandica" panose="00000500000000000000" pitchFamily="2" charset="0"/>
              </a:rPr>
              <a:t>Clusters</a:t>
            </a:r>
            <a:r>
              <a:rPr lang="fi-FI" sz="4000" b="1" dirty="0">
                <a:solidFill>
                  <a:srgbClr val="3C3870"/>
                </a:solidFill>
                <a:latin typeface="Finlandica" panose="00000500000000000000" pitchFamily="2" charset="0"/>
              </a:rPr>
              <a:t> – Key </a:t>
            </a:r>
            <a:r>
              <a:rPr lang="fi-FI" sz="4000" b="1" dirty="0" err="1">
                <a:solidFill>
                  <a:srgbClr val="3C3870"/>
                </a:solidFill>
                <a:latin typeface="Finlandica" panose="00000500000000000000" pitchFamily="2" charset="0"/>
              </a:rPr>
              <a:t>Characteristics</a:t>
            </a:r>
            <a:endParaRPr lang="fi-FI" sz="4000" b="1" dirty="0">
              <a:solidFill>
                <a:srgbClr val="3C3870"/>
              </a:solidFill>
              <a:latin typeface="Finlandica" panose="00000500000000000000" pitchFamily="2" charset="0"/>
            </a:endParaRPr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779270" y="1408178"/>
            <a:ext cx="10309285" cy="5079864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Public-Private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Partnerships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–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industry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led,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supported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by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national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funding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bodies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like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Business Finland</a:t>
            </a:r>
          </a:p>
          <a:p>
            <a:endParaRPr lang="fi-FI" sz="400" dirty="0">
              <a:solidFill>
                <a:schemeClr val="accent1">
                  <a:lumMod val="50000"/>
                </a:schemeClr>
              </a:solidFill>
              <a:latin typeface="Finlandica" panose="00000500000000000000" pitchFamily="2" charset="0"/>
            </a:endParaRPr>
          </a:p>
          <a:p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Involvement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of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key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European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industries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(software,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telecom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, ECS,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but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also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automotive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,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aviation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,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energy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, …)</a:t>
            </a:r>
          </a:p>
          <a:p>
            <a:endParaRPr lang="fi-FI" sz="400" dirty="0">
              <a:solidFill>
                <a:schemeClr val="accent1">
                  <a:lumMod val="50000"/>
                </a:schemeClr>
              </a:solidFill>
              <a:latin typeface="Finlandica" panose="00000500000000000000" pitchFamily="2" charset="0"/>
            </a:endParaRPr>
          </a:p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5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different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clusters</a:t>
            </a:r>
            <a:r>
              <a:rPr lang="en-FI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, each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with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en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its own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foc</a:t>
            </a:r>
            <a:r>
              <a:rPr lang="en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us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and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joint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calls</a:t>
            </a:r>
            <a:endParaRPr lang="fi-FI" sz="2800" dirty="0">
              <a:solidFill>
                <a:schemeClr val="accent1">
                  <a:lumMod val="50000"/>
                </a:schemeClr>
              </a:solidFill>
              <a:latin typeface="Finlandica" panose="00000500000000000000" pitchFamily="2" charset="0"/>
            </a:endParaRPr>
          </a:p>
          <a:p>
            <a:endParaRPr lang="fi-FI" sz="400" dirty="0">
              <a:solidFill>
                <a:schemeClr val="accent1">
                  <a:lumMod val="50000"/>
                </a:schemeClr>
              </a:solidFill>
              <a:latin typeface="Finlandica" panose="00000500000000000000" pitchFamily="2" charset="0"/>
            </a:endParaRPr>
          </a:p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A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good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fit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for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tech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companies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seeking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long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term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innovation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and business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collaborations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within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European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value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800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chains</a:t>
            </a:r>
            <a:endParaRPr lang="fi-FI" sz="2800" dirty="0">
              <a:solidFill>
                <a:schemeClr val="accent1">
                  <a:lumMod val="50000"/>
                </a:schemeClr>
              </a:solidFill>
              <a:latin typeface="Finlandica" panose="00000500000000000000" pitchFamily="2" charset="0"/>
            </a:endParaRPr>
          </a:p>
          <a:p>
            <a:pPr lvl="1"/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Engage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through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PO-Day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events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or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by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connecting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to an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active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partner</a:t>
            </a:r>
            <a:endParaRPr lang="fi-FI" sz="2400" u="sng" dirty="0">
              <a:solidFill>
                <a:schemeClr val="accent1">
                  <a:lumMod val="50000"/>
                </a:schemeClr>
              </a:solidFill>
              <a:latin typeface="Finlandica" panose="00000500000000000000" pitchFamily="2" charset="0"/>
            </a:endParaRPr>
          </a:p>
          <a:p>
            <a:pPr lvl="1"/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Be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in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contact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with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Business Finland at an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early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  <a:r>
              <a:rPr lang="fi-FI" sz="2400" u="sng" dirty="0" err="1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stage</a:t>
            </a:r>
            <a:r>
              <a:rPr lang="fi-FI" sz="2400" u="sng" dirty="0">
                <a:solidFill>
                  <a:schemeClr val="accent1">
                    <a:lumMod val="50000"/>
                  </a:schemeClr>
                </a:solidFill>
                <a:latin typeface="Finlandica" panose="00000500000000000000" pitchFamily="2" charset="0"/>
              </a:rPr>
              <a:t> </a:t>
            </a:r>
          </a:p>
          <a:p>
            <a:endParaRPr lang="fi-FI" sz="400" u="sng" dirty="0">
              <a:solidFill>
                <a:schemeClr val="accent1">
                  <a:lumMod val="50000"/>
                </a:schemeClr>
              </a:solidFill>
              <a:latin typeface="Finlandica" panose="00000500000000000000" pitchFamily="2" charset="0"/>
            </a:endParaRPr>
          </a:p>
          <a:p>
            <a:pPr marL="457200" lvl="1" indent="0">
              <a:buNone/>
            </a:pPr>
            <a:endParaRPr lang="fi-FI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i-FI" sz="7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i-FI" sz="2667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i-FI" sz="2267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i-FI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0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452582" y="101599"/>
            <a:ext cx="11303339" cy="13300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3C3870"/>
                </a:solidFill>
                <a:latin typeface="Finlandica" panose="00000500000000000000" pitchFamily="2" charset="0"/>
              </a:rPr>
              <a:t>The</a:t>
            </a:r>
            <a:r>
              <a:rPr lang="fi-FI" sz="4000" b="1" dirty="0">
                <a:solidFill>
                  <a:srgbClr val="3C3870"/>
                </a:solidFill>
                <a:latin typeface="Finlandica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3C3870"/>
                </a:solidFill>
                <a:latin typeface="Finlandica" panose="00000500000000000000" pitchFamily="2" charset="0"/>
              </a:rPr>
              <a:t>Characteristics</a:t>
            </a:r>
            <a:r>
              <a:rPr lang="fi-FI" sz="4000" b="1" dirty="0">
                <a:solidFill>
                  <a:srgbClr val="3C3870"/>
                </a:solidFill>
                <a:latin typeface="Finlandica" panose="00000500000000000000" pitchFamily="2" charset="0"/>
              </a:rPr>
              <a:t> of a Cluster Project</a:t>
            </a:r>
            <a:br>
              <a:rPr lang="fi-FI" sz="4000" b="1" dirty="0">
                <a:solidFill>
                  <a:srgbClr val="3C3870"/>
                </a:solidFill>
                <a:latin typeface="Finlandica" panose="00000500000000000000" pitchFamily="2" charset="0"/>
              </a:rPr>
            </a:br>
            <a:endParaRPr lang="fi-FI" sz="4000" b="1" dirty="0">
              <a:solidFill>
                <a:srgbClr val="3C3870"/>
              </a:solidFill>
              <a:latin typeface="Finlandica" panose="000005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68575" y="766617"/>
            <a:ext cx="9180944" cy="5347856"/>
            <a:chOff x="1468575" y="766617"/>
            <a:chExt cx="9180944" cy="5347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8575" y="766617"/>
              <a:ext cx="9180944" cy="5347856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4788" y="5684108"/>
              <a:ext cx="1168460" cy="311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34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2582" y="101599"/>
            <a:ext cx="11303339" cy="133003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3C3870"/>
                </a:solidFill>
                <a:latin typeface="Finlandica" panose="00000500000000000000" pitchFamily="2" charset="0"/>
              </a:rPr>
              <a:t>Eureka </a:t>
            </a:r>
            <a:r>
              <a:rPr lang="fi-FI" dirty="0" err="1">
                <a:solidFill>
                  <a:srgbClr val="3C3870"/>
                </a:solidFill>
                <a:latin typeface="Finlandica" panose="00000500000000000000" pitchFamily="2" charset="0"/>
              </a:rPr>
              <a:t>Clusters</a:t>
            </a:r>
            <a:r>
              <a:rPr lang="fi-FI" dirty="0">
                <a:solidFill>
                  <a:srgbClr val="3C3870"/>
                </a:solidFill>
                <a:latin typeface="Finlandica" panose="00000500000000000000" pitchFamily="2" charset="0"/>
              </a:rPr>
              <a:t> in </a:t>
            </a:r>
            <a:r>
              <a:rPr lang="fi-FI" dirty="0" err="1">
                <a:solidFill>
                  <a:srgbClr val="3C3870"/>
                </a:solidFill>
                <a:latin typeface="Finlandica" panose="00000500000000000000" pitchFamily="2" charset="0"/>
              </a:rPr>
              <a:t>the</a:t>
            </a:r>
            <a:r>
              <a:rPr lang="fi-FI" dirty="0">
                <a:solidFill>
                  <a:srgbClr val="3C3870"/>
                </a:solidFill>
                <a:latin typeface="Finlandica" panose="00000500000000000000" pitchFamily="2" charset="0"/>
              </a:rPr>
              <a:t> European </a:t>
            </a:r>
            <a:r>
              <a:rPr lang="fi-FI" dirty="0" err="1">
                <a:solidFill>
                  <a:srgbClr val="3C3870"/>
                </a:solidFill>
                <a:latin typeface="Finlandica" panose="00000500000000000000" pitchFamily="2" charset="0"/>
              </a:rPr>
              <a:t>Landscape</a:t>
            </a:r>
            <a:br>
              <a:rPr lang="fi-FI" dirty="0">
                <a:solidFill>
                  <a:srgbClr val="3C3870"/>
                </a:solidFill>
                <a:latin typeface="Finlandica" panose="00000500000000000000" pitchFamily="2" charset="0"/>
              </a:rPr>
            </a:br>
            <a:endParaRPr lang="fi-FI" sz="4000" b="1" dirty="0">
              <a:solidFill>
                <a:srgbClr val="3C3870"/>
              </a:solidFill>
              <a:latin typeface="Finlandica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4" y="1306438"/>
            <a:ext cx="2114274" cy="427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898" y="1431636"/>
            <a:ext cx="6985708" cy="4048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5606" y="1712964"/>
            <a:ext cx="2040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www.celticnext.eu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37052" y="4031646"/>
            <a:ext cx="2527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www.smarteureka.com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45606" y="3232728"/>
            <a:ext cx="1668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www.itea3.org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37052" y="2492848"/>
            <a:ext cx="2017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www.eurogia.com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237052" y="4770911"/>
            <a:ext cx="262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8"/>
              </a:rPr>
              <a:t>www.eureka-xecs.com/</a:t>
            </a:r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0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6" y="1"/>
            <a:ext cx="11201399" cy="1325563"/>
          </a:xfrm>
        </p:spPr>
        <p:txBody>
          <a:bodyPr>
            <a:normAutofit/>
          </a:bodyPr>
          <a:lstStyle/>
          <a:p>
            <a:r>
              <a:rPr lang="en-FI" sz="4000" b="1" dirty="0">
                <a:solidFill>
                  <a:srgbClr val="3C3870"/>
                </a:solidFill>
              </a:rPr>
              <a:t>For innovative SMEs: </a:t>
            </a:r>
            <a:r>
              <a:rPr lang="fi-FI" sz="4000" b="1" dirty="0" err="1">
                <a:solidFill>
                  <a:srgbClr val="3C3870"/>
                </a:solidFill>
              </a:rPr>
              <a:t>Eurostars</a:t>
            </a:r>
            <a:endParaRPr lang="fi-FI" sz="4000" b="1" dirty="0">
              <a:solidFill>
                <a:srgbClr val="3C3870"/>
              </a:solidFill>
            </a:endParaRPr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890879" y="1451438"/>
            <a:ext cx="10429292" cy="4223005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91D12E"/>
              </a:buClr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Eurostars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supports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international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R&amp;D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collaborations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for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innovative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SMEs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Flexible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,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relatively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small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administrative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burden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One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joint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ranking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list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for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projects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from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all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countries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,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funding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starting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from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the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top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until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the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reserved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money is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use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Contact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the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contact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person of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your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company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at BF  and/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or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Eurostars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contact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persons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when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planning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a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possible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project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, </a:t>
            </a:r>
            <a:r>
              <a:rPr kumimoji="0" lang="fi-FI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well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before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filing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 an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C387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application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Arial"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EA2"/>
              </a:buClr>
              <a:buSzTx/>
              <a:buFont typeface="Arial"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3C3870"/>
              </a:solidFill>
              <a:effectLst/>
              <a:uLnTx/>
              <a:uFillTx/>
              <a:latin typeface="Tahom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8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1A40E-BE7A-FA07-124A-4A904583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632857"/>
            <a:ext cx="11182350" cy="4544106"/>
          </a:xfrm>
        </p:spPr>
        <p:txBody>
          <a:bodyPr>
            <a:normAutofit/>
          </a:bodyPr>
          <a:lstStyle/>
          <a:p>
            <a:r>
              <a:rPr lang="en-FI" dirty="0"/>
              <a:t>Network Projects &amp; </a:t>
            </a:r>
            <a:r>
              <a:rPr lang="en-FI" dirty="0" err="1"/>
              <a:t>Globalstars</a:t>
            </a:r>
            <a:r>
              <a:rPr lang="en-FI" dirty="0"/>
              <a:t>: Jukka Mäki</a:t>
            </a:r>
          </a:p>
          <a:p>
            <a:r>
              <a:rPr lang="en-FI" dirty="0" err="1"/>
              <a:t>Eurostars</a:t>
            </a:r>
            <a:r>
              <a:rPr lang="en-FI" dirty="0"/>
              <a:t>: Jukka </a:t>
            </a:r>
            <a:r>
              <a:rPr lang="en-FI" dirty="0" err="1"/>
              <a:t>Lohivuo</a:t>
            </a:r>
            <a:endParaRPr lang="en-FI" dirty="0"/>
          </a:p>
          <a:p>
            <a:r>
              <a:rPr lang="en-FI" dirty="0"/>
              <a:t>Celtic: Hannu Nurmi</a:t>
            </a:r>
          </a:p>
          <a:p>
            <a:r>
              <a:rPr lang="en-FI" dirty="0"/>
              <a:t>ITEA: Teemu </a:t>
            </a:r>
            <a:r>
              <a:rPr lang="en-FI" dirty="0" err="1"/>
              <a:t>Varonen</a:t>
            </a:r>
            <a:endParaRPr lang="en-FI" dirty="0"/>
          </a:p>
          <a:p>
            <a:r>
              <a:rPr lang="en-FI" dirty="0" err="1"/>
              <a:t>Xecs</a:t>
            </a:r>
            <a:r>
              <a:rPr lang="en-FI" dirty="0"/>
              <a:t>: Veli-Pekka </a:t>
            </a:r>
            <a:r>
              <a:rPr lang="en-FI" dirty="0" err="1"/>
              <a:t>Ihanus</a:t>
            </a:r>
            <a:endParaRPr lang="en-FI" dirty="0"/>
          </a:p>
          <a:p>
            <a:r>
              <a:rPr lang="en-FI" dirty="0"/>
              <a:t>SMART: Marko </a:t>
            </a:r>
            <a:r>
              <a:rPr lang="en-FI" dirty="0" err="1"/>
              <a:t>Ylikorpi</a:t>
            </a:r>
            <a:endParaRPr lang="en-FI" dirty="0"/>
          </a:p>
          <a:p>
            <a:endParaRPr lang="en-FI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FI" dirty="0" err="1"/>
              <a:t>ähköposti</a:t>
            </a:r>
            <a:r>
              <a:rPr lang="en-FI" dirty="0"/>
              <a:t>: etunimi.sukunimi@businessfinland.fi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7DCC9-123C-A26E-1773-7E0EB2A8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b="1" dirty="0"/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51799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Business Finland">
  <a:themeElements>
    <a:clrScheme name="Business Finland">
      <a:dk1>
        <a:srgbClr val="002EA2"/>
      </a:dk1>
      <a:lt1>
        <a:sysClr val="window" lastClr="FFFFFF"/>
      </a:lt1>
      <a:dk2>
        <a:srgbClr val="3A3838"/>
      </a:dk2>
      <a:lt2>
        <a:srgbClr val="E7E6E6"/>
      </a:lt2>
      <a:accent1>
        <a:srgbClr val="00AAFF"/>
      </a:accent1>
      <a:accent2>
        <a:srgbClr val="64DC3C"/>
      </a:accent2>
      <a:accent3>
        <a:srgbClr val="FFCD00"/>
      </a:accent3>
      <a:accent4>
        <a:srgbClr val="FF9B00"/>
      </a:accent4>
      <a:accent5>
        <a:srgbClr val="967DFF"/>
      </a:accent5>
      <a:accent6>
        <a:srgbClr val="F04AC1"/>
      </a:accent6>
      <a:hlink>
        <a:srgbClr val="2E69FF"/>
      </a:hlink>
      <a:folHlink>
        <a:srgbClr val="967DFF"/>
      </a:folHlink>
    </a:clrScheme>
    <a:fontScheme name="Business Fin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Finland_ppt-template_16-9" id="{01B5423C-B2CC-4E34-BE27-F490EA31DB18}" vid="{A437982F-9A25-4920-9298-5F4612E203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4753114-6ce2-4160-8d91-18926b275a75}" enabled="1" method="Privileged" siteId="{7c94a248-ecf2-41b6-9b42-923651114b0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505</Words>
  <Application>Microsoft Office PowerPoint</Application>
  <PresentationFormat>Laajakuva</PresentationFormat>
  <Paragraphs>117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Finlandica</vt:lpstr>
      <vt:lpstr>Tahoma</vt:lpstr>
      <vt:lpstr>Wingdings</vt:lpstr>
      <vt:lpstr>Office Theme</vt:lpstr>
      <vt:lpstr>1_Business Finland</vt:lpstr>
      <vt:lpstr> EUREKA  </vt:lpstr>
      <vt:lpstr>What is Eureka?</vt:lpstr>
      <vt:lpstr>Eureka Instruments in the European Landscape </vt:lpstr>
      <vt:lpstr>PowerPoint-esitys</vt:lpstr>
      <vt:lpstr>Eureka Clusters – Key Characteristics</vt:lpstr>
      <vt:lpstr>PowerPoint-esitys</vt:lpstr>
      <vt:lpstr>Eureka Clusters in the European Landscape </vt:lpstr>
      <vt:lpstr>For innovative SMEs: Eurostars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Elina Holmberg</dc:creator>
  <cp:lastModifiedBy>Jukka Mäki</cp:lastModifiedBy>
  <cp:revision>1</cp:revision>
  <dcterms:created xsi:type="dcterms:W3CDTF">2026-05-31T19:34:32Z</dcterms:created>
  <dcterms:modified xsi:type="dcterms:W3CDTF">2026-06-01T09:36:33Z</dcterms:modified>
</cp:coreProperties>
</file>